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5" r:id="rId1"/>
  </p:sldMasterIdLst>
  <p:notesMasterIdLst>
    <p:notesMasterId r:id="rId30"/>
  </p:notesMasterIdLst>
  <p:sldIdLst>
    <p:sldId id="256" r:id="rId2"/>
    <p:sldId id="28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7" autoAdjust="0"/>
    <p:restoredTop sz="88235"/>
  </p:normalViewPr>
  <p:slideViewPr>
    <p:cSldViewPr snapToGrid="0" snapToObjects="1">
      <p:cViewPr varScale="1">
        <p:scale>
          <a:sx n="75" d="100"/>
          <a:sy n="75" d="100"/>
        </p:scale>
        <p:origin x="1044" y="7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95288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</a:t>
            </a:r>
            <a:r>
              <a:rPr lang="en-US" baseline="0" dirty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79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3324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7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468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39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848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085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2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926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8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42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8851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869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2124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80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7180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557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58660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04999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888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242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58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837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3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7711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35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971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2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9798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805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577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846757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8907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157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68491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5884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84035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4972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032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4470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2875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727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134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228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738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590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5955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78C1AF-2D02-48A4-86DC-1347729277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39BD2EE-56F2-4951-9459-03CCB70183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888341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tutorial/datastructure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gorith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Data_structure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1858184" y="2643189"/>
            <a:ext cx="12539631" cy="20685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9</a:t>
            </a:r>
            <a:r>
              <a:rPr lang="ru-RU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4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(Списки)</a:t>
            </a:r>
            <a:endParaRPr lang="en-US" sz="4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6985000" y="6680200"/>
            <a:ext cx="8128000" cy="14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r"/>
            <a:r>
              <a:rPr lang="en-US" sz="3200" dirty="0">
                <a:solidFill>
                  <a:srgbClr val="0DEEF3"/>
                </a:solidFill>
              </a:rPr>
              <a:t>PhD, </a:t>
            </a:r>
            <a:r>
              <a:rPr lang="kk-KZ" sz="32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3200" dirty="0">
                <a:solidFill>
                  <a:srgbClr val="FEE602"/>
                </a:solidFill>
              </a:rPr>
              <a:t>Карюкин В</a:t>
            </a:r>
            <a:r>
              <a:rPr lang="ru-RU" sz="3200" dirty="0">
                <a:solidFill>
                  <a:srgbClr val="FEE602"/>
                </a:solidFill>
              </a:rPr>
              <a:t>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1445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Какой длины список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4882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Функция </a:t>
            </a:r>
            <a:r>
              <a:rPr lang="ru-RU" sz="3600" dirty="0" err="1"/>
              <a:t>len</a:t>
            </a:r>
            <a:r>
              <a:rPr lang="ru-RU" sz="3600" dirty="0"/>
              <a:t> () принимает список в качестве параметра и возвращает количество элементов в списке.</a:t>
            </a:r>
          </a:p>
          <a:p>
            <a:r>
              <a:rPr lang="ru-RU" sz="3600" dirty="0"/>
              <a:t>На самом деле </a:t>
            </a:r>
            <a:r>
              <a:rPr lang="ru-RU" sz="3600" dirty="0" err="1"/>
              <a:t>len</a:t>
            </a:r>
            <a:r>
              <a:rPr lang="ru-RU" sz="3600" dirty="0"/>
              <a:t> () сообщает нам количество элементов любого набора или последовательности (например, строки ...)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9239250" y="3543301"/>
            <a:ext cx="6119700" cy="397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2, 'joe',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 </a:t>
            </a:r>
            <a:r>
              <a:rPr lang="en-US" sz="7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916613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b="1" dirty="0"/>
              <a:t>Использование функции диапазона</a:t>
            </a:r>
          </a:p>
          <a:p>
            <a:r>
              <a:rPr lang="ru-RU" sz="2800" dirty="0"/>
              <a:t>Функция диапазона возвращает список чисел в диапазоне от нуля до одного меньше, чем параметр</a:t>
            </a:r>
          </a:p>
          <a:p>
            <a:r>
              <a:rPr lang="ru-RU" sz="2800" dirty="0"/>
              <a:t>Мы можем построить индексный цикл, используя </a:t>
            </a:r>
            <a:r>
              <a:rPr lang="ru-RU" sz="2800" dirty="0" err="1"/>
              <a:t>for</a:t>
            </a:r>
            <a:r>
              <a:rPr lang="ru-RU" sz="2800" dirty="0"/>
              <a:t> и целочисленный итератор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7726200" y="3022600"/>
            <a:ext cx="78437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Два цикла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584950" y="3118400"/>
            <a:ext cx="7175700" cy="3594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New Year:',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New Year:',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50" name="Shape 250"/>
          <p:cNvSpPr txBox="1"/>
          <p:nvPr/>
        </p:nvSpPr>
        <p:spPr>
          <a:xfrm>
            <a:off x="8105725" y="5652525"/>
            <a:ext cx="5591699" cy="213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8105725" y="2509825"/>
            <a:ext cx="78888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(friends))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Конкатенация списков через </a:t>
            </a:r>
            <a:r>
              <a:rPr lang="en-US" sz="6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idx="1"/>
          </p:nvPr>
        </p:nvSpPr>
        <p:spPr>
          <a:xfrm>
            <a:off x="1778000" y="2933702"/>
            <a:ext cx="5905500" cy="307339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b="1" dirty="0"/>
              <a:t>Мы можем создать новый список, добавив два существующих списка вместе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9714275" y="2714100"/>
            <a:ext cx="49659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[4, 5,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3, 4, 5, 6]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можно разрезать</a:t>
            </a:r>
            <a:r>
              <a:rPr lang="en-US" sz="7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962200" y="2875600"/>
            <a:ext cx="69416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[9, 41, 12, 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[41,12]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3, 74, 15]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8506725" y="4033425"/>
            <a:ext cx="5465399" cy="219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600" dirty="0"/>
              <a:t>Помните: как и в строках, второе число - «до, но не включая».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Методы со списками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1" name="Shape 271"/>
          <p:cNvSpPr txBox="1"/>
          <p:nvPr/>
        </p:nvSpPr>
        <p:spPr>
          <a:xfrm>
            <a:off x="1918550" y="3110400"/>
            <a:ext cx="120428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&lt;type 'list'&gt;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2913200" y="7123112"/>
            <a:ext cx="1041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http://docs.python.org/tutorial/datastructures.html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Построение списка с нуля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8" name="Shape 27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302375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создать пустой список, а затем добавить элементы, используя метод добавления</a:t>
            </a:r>
          </a:p>
          <a:p>
            <a:r>
              <a:rPr lang="ru-RU" sz="3600" dirty="0"/>
              <a:t>Список остается в порядке, и новые элементы добавляются в конец списка.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8367175" y="2990850"/>
            <a:ext cx="74555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('book')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['book',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('cookie')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['book', 99, 'cookie']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Есть ли что</a:t>
            </a: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-то в списке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5738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 err="1"/>
              <a:t>Python</a:t>
            </a:r>
            <a:r>
              <a:rPr lang="ru-RU" sz="3600" dirty="0"/>
              <a:t> предоставляет два оператора, которые позволяют вам проверять, находится ли элемент в списке.</a:t>
            </a:r>
          </a:p>
          <a:p>
            <a:r>
              <a:rPr lang="ru-RU" sz="3600" dirty="0"/>
              <a:t>Это логические операторы, возвращающие </a:t>
            </a:r>
            <a:r>
              <a:rPr lang="ru-RU" sz="3600" dirty="0" err="1"/>
              <a:t>True</a:t>
            </a:r>
            <a:r>
              <a:rPr lang="ru-RU" sz="3600" dirty="0"/>
              <a:t> или </a:t>
            </a:r>
            <a:r>
              <a:rPr lang="ru-RU" sz="3600" dirty="0" err="1"/>
              <a:t>False</a:t>
            </a:r>
            <a:r>
              <a:rPr lang="ru-RU" sz="3600" dirty="0"/>
              <a:t>.</a:t>
            </a:r>
          </a:p>
          <a:p>
            <a:r>
              <a:rPr lang="ru-RU" sz="3600" dirty="0"/>
              <a:t>Они не изменяют список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8585238" y="2940050"/>
            <a:ext cx="7131013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9, 21, 10, 16]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 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Упорядочение списков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2" name="Shape 292"/>
          <p:cNvSpPr txBox="1">
            <a:spLocks noGrp="1"/>
          </p:cNvSpPr>
          <p:nvPr>
            <p:ph idx="1"/>
          </p:nvPr>
        </p:nvSpPr>
        <p:spPr>
          <a:xfrm>
            <a:off x="622301" y="2603500"/>
            <a:ext cx="5524500" cy="57022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000" dirty="0"/>
              <a:t>Список может содержать множество элементов и хранить их в порядке, пока мы не изменим порядок.</a:t>
            </a:r>
          </a:p>
          <a:p>
            <a:r>
              <a:rPr lang="ru-RU" sz="3000" dirty="0"/>
              <a:t>Список можно отсортировать (т. е. Изменить его порядок)</a:t>
            </a:r>
          </a:p>
          <a:p>
            <a:r>
              <a:rPr lang="ru-RU" sz="3000" dirty="0"/>
              <a:t>Метод сортировки (в отличие от строк) означает «сортировать себя».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6771475" y="3041075"/>
            <a:ext cx="8976525" cy="4365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.sort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['Glenn', 'Joseph',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Встроенные функции и списки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5802313" cy="4940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встроен ряд функций, которые принимают списки в качестве параметров.</a:t>
            </a:r>
          </a:p>
          <a:p>
            <a:r>
              <a:rPr lang="ru-RU" sz="3600" dirty="0"/>
              <a:t>Помните списки, которые мы построили? Это намного проще.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7929600" y="2455850"/>
            <a:ext cx="7885799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[3, 41, 12, 9, 74, 15]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74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154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)/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25.6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299203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Программирование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idx="1"/>
          </p:nvPr>
        </p:nvSpPr>
        <p:spPr>
          <a:xfrm>
            <a:off x="1155700" y="2857500"/>
            <a:ext cx="13760450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kk-KZ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Алгоритм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/>
              <a:t>Набор правил или шагов, используемых для решения проблемы</a:t>
            </a: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endParaRPr lang="en-US" sz="32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kk-KZ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Структура данных</a:t>
            </a:r>
            <a:endParaRPr lang="en-US" sz="3600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r>
              <a:rPr lang="ru-RU" dirty="0"/>
              <a:t>Особый способ организации данных на компьютере</a:t>
            </a:r>
          </a:p>
        </p:txBody>
      </p:sp>
      <p:sp>
        <p:nvSpPr>
          <p:cNvPr id="2" name="Rectangle 1"/>
          <p:cNvSpPr/>
          <p:nvPr/>
        </p:nvSpPr>
        <p:spPr>
          <a:xfrm>
            <a:off x="7767449" y="6941246"/>
            <a:ext cx="797365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hlinkClick r:id="rId3"/>
              </a:rPr>
              <a:t>https://en.wikipedia.org/wiki/Algorithm</a:t>
            </a:r>
            <a:endParaRPr lang="en-US" sz="3200" dirty="0">
              <a:solidFill>
                <a:srgbClr val="FFFF00"/>
              </a:solidFill>
            </a:endParaRPr>
          </a:p>
          <a:p>
            <a:pPr algn="r"/>
            <a:r>
              <a:rPr lang="en-US" sz="3200" dirty="0">
                <a:solidFill>
                  <a:srgbClr val="FFFF00"/>
                </a:solidFill>
                <a:hlinkClick r:id="rId4"/>
              </a:rPr>
              <a:t>https://en.wikipedia.org/wiki/Data_structure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44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/>
        </p:nvSpPr>
        <p:spPr>
          <a:xfrm>
            <a:off x="7314550" y="4800524"/>
            <a:ext cx="8127900" cy="3987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numlist.append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(value)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average = sum(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 /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print('Average:', average)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697125" y="1031888"/>
            <a:ext cx="8127900" cy="4835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total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total = total + value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average = total /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print('Average:', average)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9308725" y="828688"/>
            <a:ext cx="5435700" cy="286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Average: 5.66666666667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Строки и списки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1498600" y="2349500"/>
            <a:ext cx="67491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'With three words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'three', 'words']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9398000" y="2292350"/>
            <a:ext cx="64509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'three', 'words']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Three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457200" y="7194550"/>
            <a:ext cx="151256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200" dirty="0" err="1"/>
              <a:t>Split</a:t>
            </a:r>
            <a:r>
              <a:rPr lang="ru-RU" sz="3200" dirty="0"/>
              <a:t> разбивает строку на части и создает список строк. Мы думаем об этом как о словах. Мы можем получить доступ к определенному слову или пройти через все слова.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965199" y="1117602"/>
            <a:ext cx="7378701" cy="702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'A lot of spaces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['A', 'lot', 'of', 'spaces']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first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second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third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first;second;third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';'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['first', 'second', 'third']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9226644" y="2031185"/>
            <a:ext cx="6490311" cy="46767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Если вы не укажете разделитель, несколько пробелов рассматриваются как один разделитель.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Вы можете указать, какой символ-разделитель использовать при разделении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2526075" y="2058975"/>
            <a:ext cx="8889299" cy="33243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 ') :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[2]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400" b="1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13538200" y="2330450"/>
            <a:ext cx="8160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...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642650" y="945775"/>
            <a:ext cx="130700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stephen.marquard@uct.ac.za </a:t>
            </a:r>
            <a:r>
              <a:rPr lang="en-US" sz="3600" b="0" i="0" u="none" strike="noStrike" cap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Sat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Jan  5 09:14:16 2008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1212375" y="6000750"/>
            <a:ext cx="142832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'From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['From', 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'Sat', 'Jan', '5', '09:14:16', '2008']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35" name="Shape 33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1900" cy="17017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Иногда мы разделяем линию в одну сторону, а затем берем одну из частей и снова разделяем этот кусок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1155700" y="916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Паттерн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5" name="Shape 345"/>
          <p:cNvSpPr txBox="1"/>
          <p:nvPr/>
        </p:nvSpPr>
        <p:spPr>
          <a:xfrm>
            <a:off x="7336425" y="58357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1155700" y="4506450"/>
            <a:ext cx="131826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xfrm>
            <a:off x="1066800" y="12342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Паттерн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3" name="Shape 353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1155700" y="54416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xfrm>
            <a:off x="1155700" y="11834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Паттер</a:t>
            </a: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 двойного разделения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4" name="Shape 364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1155700" y="55940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pieces[1]</a:t>
            </a:r>
            <a:r>
              <a:rPr lang="en-US" sz="2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2400" b="1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7" name="Shape 36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7246300" y="67669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5" name="Shape 375"/>
          <p:cNvSpPr txBox="1"/>
          <p:nvPr/>
        </p:nvSpPr>
        <p:spPr>
          <a:xfrm>
            <a:off x="671150" y="2733900"/>
            <a:ext cx="74505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Концепция коллекции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Списки и определенные циклы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Индексирование и поиск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Перечислите изменчивость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Функции: </a:t>
            </a:r>
            <a:r>
              <a:rPr lang="ru-RU" sz="3600" dirty="0" err="1"/>
              <a:t>len</a:t>
            </a:r>
            <a:r>
              <a:rPr lang="ru-RU" sz="3600" dirty="0"/>
              <a:t>, </a:t>
            </a:r>
            <a:r>
              <a:rPr lang="ru-RU" sz="3600" dirty="0" err="1"/>
              <a:t>min</a:t>
            </a:r>
            <a:r>
              <a:rPr lang="ru-RU" sz="3600" dirty="0"/>
              <a:t>, </a:t>
            </a:r>
            <a:r>
              <a:rPr lang="ru-RU" sz="3600" dirty="0" err="1"/>
              <a:t>max</a:t>
            </a:r>
            <a:r>
              <a:rPr lang="ru-RU" sz="3600" dirty="0"/>
              <a:t>, </a:t>
            </a:r>
            <a:r>
              <a:rPr lang="ru-RU" sz="3600" dirty="0" err="1"/>
              <a:t>sum</a:t>
            </a:r>
            <a:endParaRPr lang="ru-RU" sz="3600" dirty="0"/>
          </a:p>
        </p:txBody>
      </p:sp>
      <p:sp>
        <p:nvSpPr>
          <p:cNvPr id="376" name="Shape 376"/>
          <p:cNvSpPr txBox="1"/>
          <p:nvPr/>
        </p:nvSpPr>
        <p:spPr>
          <a:xfrm>
            <a:off x="7932975" y="2733900"/>
            <a:ext cx="75654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Списки нарезки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Список методов: добавить, удалить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Списки сортировки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Разделение строк на списки слов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/>
              <a:t>Использование </a:t>
            </a:r>
            <a:r>
              <a:rPr lang="ru-RU" sz="3600" dirty="0" err="1"/>
              <a:t>split</a:t>
            </a:r>
            <a:r>
              <a:rPr lang="ru-RU" sz="3600" dirty="0"/>
              <a:t> для анализа строк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endParaRPr lang="en-US" sz="36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kk-KZ" sz="6600" b="0" i="0" u="none" strike="noStrike" cap="none" dirty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Что не является коллекцией</a:t>
            </a:r>
            <a:r>
              <a:rPr lang="en-US" sz="6600" b="0" i="0" u="none" strike="noStrike" cap="none" dirty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1900" cy="2654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Большинство наших переменных имеют одно значение - когда мы помещаем в переменную новое значение, старое значение перезаписывается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2136725" y="5621338"/>
            <a:ext cx="12214275" cy="22574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1688763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Список является видом коллекции</a:t>
            </a:r>
            <a:endParaRPr lang="en-US" sz="7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idx="1"/>
          </p:nvPr>
        </p:nvSpPr>
        <p:spPr>
          <a:xfrm>
            <a:off x="1155700" y="3143249"/>
            <a:ext cx="13931900" cy="298608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Коллекция позволяет нам помещать множество значений в одну «переменную».</a:t>
            </a:r>
          </a:p>
          <a:p>
            <a:r>
              <a:rPr lang="ru-RU" sz="3600" dirty="0"/>
              <a:t>Коллекция хороша тем, что мы можем переносить все множество значений в одном удобном пакете.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277850" y="789709"/>
            <a:ext cx="2557874" cy="2096292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/>
        </p:nvSpPr>
        <p:spPr>
          <a:xfrm>
            <a:off x="2002250" y="6000750"/>
            <a:ext cx="12192000" cy="2214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'Joseph', 'Glenn', 'Sally' 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carryon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'socks', 'shirt', 'perfume' 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 списка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idx="1"/>
          </p:nvPr>
        </p:nvSpPr>
        <p:spPr>
          <a:xfrm>
            <a:off x="698500" y="2857500"/>
            <a:ext cx="7331075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Константы списка заключаются в квадратные скобки, а элементы в списке разделяются запятыми.</a:t>
            </a:r>
          </a:p>
          <a:p>
            <a:r>
              <a:rPr lang="ru-RU" sz="3600" dirty="0"/>
              <a:t>Элементом списка может быть любой объект </a:t>
            </a:r>
            <a:r>
              <a:rPr lang="ru-RU" sz="3600" dirty="0" err="1"/>
              <a:t>Python</a:t>
            </a:r>
            <a:r>
              <a:rPr lang="ru-RU" sz="3600" dirty="0"/>
              <a:t> - даже другой список.</a:t>
            </a:r>
          </a:p>
          <a:p>
            <a:r>
              <a:rPr lang="ru-RU" sz="3600" dirty="0"/>
              <a:t>Список может быть пустым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8774113" y="2532050"/>
            <a:ext cx="7162387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['red', 'yellow', 'blue']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['red', 'yellow', 'blue']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['red', 24, 98.6]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['red', 24, 98.6]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[5, 6]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7]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[5, 6], 7]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уже используем списки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1895475" y="2840601"/>
            <a:ext cx="8488800" cy="363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kk-KZ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и циклы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/>
          <p:nvPr/>
        </p:nvSpPr>
        <p:spPr>
          <a:xfrm>
            <a:off x="1279124" y="3423163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10658475" y="4051100"/>
            <a:ext cx="4943475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206" name="Shape 206"/>
          <p:cNvCxnSpPr/>
          <p:nvPr/>
        </p:nvCxnSpPr>
        <p:spPr>
          <a:xfrm flipH="1">
            <a:off x="8443912" y="4353475"/>
            <a:ext cx="1986512" cy="31853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7" name="Shape 207"/>
          <p:cNvCxnSpPr/>
          <p:nvPr/>
        </p:nvCxnSpPr>
        <p:spPr>
          <a:xfrm flipH="1" flipV="1">
            <a:off x="8464060" y="4672014"/>
            <a:ext cx="1961138" cy="839786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8" name="Shape 208"/>
          <p:cNvCxnSpPr/>
          <p:nvPr/>
        </p:nvCxnSpPr>
        <p:spPr>
          <a:xfrm rot="10800000">
            <a:off x="3904399" y="5160163"/>
            <a:ext cx="6596999" cy="7988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04"/>
          <p:cNvSpPr txBox="1"/>
          <p:nvPr/>
        </p:nvSpPr>
        <p:spPr>
          <a:xfrm>
            <a:off x="1279124" y="5997591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2095499" y="954336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Заглядывая внутрь списков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1900" cy="3086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Как и в случае со строками, мы можем получить любой отдельный элемент в списке, используя индекс, указанный в квадратных скобках</a:t>
            </a:r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775" y="992909"/>
            <a:ext cx="273685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/>
        </p:nvSpPr>
        <p:spPr>
          <a:xfrm>
            <a:off x="17272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11557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Joseph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7429500" y="5065701"/>
            <a:ext cx="8156400" cy="2339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36068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30353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Glenn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54864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49149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Sally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4493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Списки изменяемы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556500" cy="6083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Строки «неизменяемы» - мы не можем изменить содержимое строки - мы должны создать новую строку, чтобы внести какие-либо изменения.</a:t>
            </a:r>
          </a:p>
          <a:p>
            <a:r>
              <a:rPr lang="ru-RU" sz="3600" dirty="0"/>
              <a:t>Списки «изменяемы» - мы можем изменить элемент списка с помощью оператора индекса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9334300" y="2247900"/>
            <a:ext cx="6464399" cy="59694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'Banana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'</a:t>
            </a: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does not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support item 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banana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28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28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41, 63]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414</TotalTime>
  <Words>2126</Words>
  <Application>Microsoft Office PowerPoint</Application>
  <PresentationFormat>Произвольный</PresentationFormat>
  <Paragraphs>327</Paragraphs>
  <Slides>28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Лекция 9 (Списки)</vt:lpstr>
      <vt:lpstr>Программирование</vt:lpstr>
      <vt:lpstr>Что не является коллекцией?</vt:lpstr>
      <vt:lpstr>Список является видом коллекции</vt:lpstr>
      <vt:lpstr>Константы списка</vt:lpstr>
      <vt:lpstr>Мы уже используем списки</vt:lpstr>
      <vt:lpstr>Списки и циклы</vt:lpstr>
      <vt:lpstr>Заглядывая внутрь списков</vt:lpstr>
      <vt:lpstr>Списки изменяемы</vt:lpstr>
      <vt:lpstr>Какой длины список?</vt:lpstr>
      <vt:lpstr>Использование range</vt:lpstr>
      <vt:lpstr>Два цикла...</vt:lpstr>
      <vt:lpstr>Конкатенация списков через +</vt:lpstr>
      <vt:lpstr>Списки можно разрезать:</vt:lpstr>
      <vt:lpstr>Методы со списками</vt:lpstr>
      <vt:lpstr>Построение списка с нуля</vt:lpstr>
      <vt:lpstr>Есть ли что-то в списке?</vt:lpstr>
      <vt:lpstr>Упорядочение списков</vt:lpstr>
      <vt:lpstr>Встроенные функции и списки</vt:lpstr>
      <vt:lpstr>Презентация PowerPoint</vt:lpstr>
      <vt:lpstr>Строки и списки</vt:lpstr>
      <vt:lpstr>Презентация PowerPoint</vt:lpstr>
      <vt:lpstr>Презентация PowerPoint</vt:lpstr>
      <vt:lpstr>The Double Split Pattern</vt:lpstr>
      <vt:lpstr>Паттерн двойного разделения</vt:lpstr>
      <vt:lpstr>Паттерн двойного разделения</vt:lpstr>
      <vt:lpstr>Паттерн двойного разделения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Lists</dc:title>
  <dc:creator>Владислав Карюкин</dc:creator>
  <cp:lastModifiedBy>Владислав Карюкин</cp:lastModifiedBy>
  <cp:revision>60</cp:revision>
  <dcterms:modified xsi:type="dcterms:W3CDTF">2024-10-29T15:23:37Z</dcterms:modified>
</cp:coreProperties>
</file>